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9ED3A-3E79-90EF-8A17-2A9F10A9161F}" v="7" dt="2025-09-05T17:55:25.954"/>
    <p1510:client id="{A1F16FD6-4313-B6C0-F894-22B7ACFD9B5B}" v="108" dt="2025-09-05T19:27:50.176"/>
    <p1510:client id="{AC9AB90D-DDAD-6D62-30D3-E723E03C6725}" v="259" dt="2025-09-05T15:46:21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E625-F377-49BE-92EE-83F3EA688AF4}" type="datetimeFigureOut">
              <a:t>9/7/2025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DBB1A-4FF8-4DE1-A9EF-1AC1C27765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697467" y="444633"/>
            <a:ext cx="8619200" cy="374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200" b="1" dirty="0">
                <a:latin typeface="Gloria Hallelujah"/>
                <a:ea typeface="Gloria Hallelujah"/>
                <a:cs typeface="Gloria Hallelujah"/>
                <a:sym typeface="Gloria Hallelujah"/>
              </a:rPr>
              <a:t>WEEK OF: SEPT. 8, 2025 </a:t>
            </a:r>
            <a:endParaRPr sz="3200" b="1" dirty="0">
              <a:latin typeface="Gloria Hallelujah"/>
              <a:ea typeface="Gloria Hallelujah"/>
              <a:cs typeface="Gloria Hallelujah"/>
              <a:sym typeface="Gloria Hallelujah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61214" y="707175"/>
            <a:ext cx="3731343" cy="2827005"/>
            <a:chOff x="437825" y="1568589"/>
            <a:chExt cx="2685450" cy="3086700"/>
          </a:xfrm>
        </p:grpSpPr>
        <p:sp>
          <p:nvSpPr>
            <p:cNvPr id="64" name="Google Shape;64;p13"/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</p:grpSp>
      <p:sp>
        <p:nvSpPr>
          <p:cNvPr id="66" name="Google Shape;66;p13"/>
          <p:cNvSpPr txBox="1">
            <a:spLocks noGrp="1"/>
          </p:cNvSpPr>
          <p:nvPr>
            <p:ph type="body" idx="4294967295"/>
          </p:nvPr>
        </p:nvSpPr>
        <p:spPr>
          <a:xfrm>
            <a:off x="42074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294967295"/>
          </p:nvPr>
        </p:nvSpPr>
        <p:spPr>
          <a:xfrm>
            <a:off x="257617" y="1070945"/>
            <a:ext cx="3739169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b="1">
                <a:ea typeface="Comfortaa"/>
                <a:sym typeface="Comfortaa"/>
              </a:rPr>
              <a:t>3.</a:t>
            </a:r>
            <a:r>
              <a:rPr lang="en" sz="1400" b="1" dirty="0">
                <a:ea typeface="Comfortaa"/>
                <a:sym typeface="Comfortaa"/>
              </a:rPr>
              <a:t>RI</a:t>
            </a:r>
            <a:r>
              <a:rPr lang="en" sz="1400" b="1">
                <a:ea typeface="Comfortaa"/>
                <a:sym typeface="Comfortaa"/>
              </a:rPr>
              <a:t>.KID.</a:t>
            </a:r>
            <a:r>
              <a:rPr lang="en" sz="1400" b="1" dirty="0">
                <a:ea typeface="Comfortaa"/>
                <a:sym typeface="Comfortaa"/>
              </a:rPr>
              <a:t>2 - </a:t>
            </a:r>
            <a:r>
              <a:rPr lang="en" sz="1400" dirty="0">
                <a:ea typeface="Comfortaa"/>
                <a:sym typeface="Comfortaa"/>
              </a:rPr>
              <a:t>Determine the main idea of </a:t>
            </a:r>
            <a:r>
              <a:rPr lang="en" sz="1400">
                <a:ea typeface="Comfortaa"/>
                <a:sym typeface="Comfortaa"/>
              </a:rPr>
              <a:t>a </a:t>
            </a:r>
            <a:r>
              <a:rPr lang="en" sz="1400" dirty="0">
                <a:ea typeface="Comfortaa"/>
                <a:sym typeface="Comfortaa"/>
              </a:rPr>
              <a:t>text; recount the key ideas, </a:t>
            </a:r>
            <a:r>
              <a:rPr lang="en" sz="1400">
                <a:ea typeface="Comfortaa"/>
                <a:sym typeface="Comfortaa"/>
              </a:rPr>
              <a:t>and </a:t>
            </a:r>
            <a:r>
              <a:rPr lang="en" sz="1400" dirty="0">
                <a:ea typeface="Comfortaa"/>
                <a:sym typeface="Comfortaa"/>
              </a:rPr>
              <a:t>explain how they support the main idea. </a:t>
            </a:r>
            <a:endParaRPr lang="en" sz="1400" dirty="0"/>
          </a:p>
          <a:p>
            <a:pPr marL="0" indent="0">
              <a:spcBef>
                <a:spcPts val="1067"/>
              </a:spcBef>
              <a:buNone/>
            </a:pP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Phonics:</a:t>
            </a:r>
            <a:r>
              <a:rPr lang="en" sz="1600" b="1" dirty="0">
                <a:latin typeface="Calibri"/>
                <a:ea typeface="Comfortaa"/>
                <a:cs typeface="Comfortaa"/>
                <a:sym typeface="Comfortaa"/>
              </a:rPr>
              <a:t> 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Beginning Blends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(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s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l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r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)</a:t>
            </a:r>
            <a:endParaRPr lang="en" sz="1600">
              <a:latin typeface="Calibri"/>
              <a:ea typeface="Comfortaa"/>
            </a:endParaRPr>
          </a:p>
          <a:p>
            <a:pPr marL="0" indent="0">
              <a:spcBef>
                <a:spcPts val="1067"/>
              </a:spcBef>
              <a:buNone/>
            </a:pPr>
            <a:r>
              <a:rPr lang="en" sz="1200" b="1">
                <a:latin typeface="Calibri"/>
                <a:ea typeface="Comfortaa"/>
                <a:cs typeface="Comfortaa"/>
                <a:sym typeface="Comfortaa"/>
              </a:rPr>
              <a:t> </a:t>
            </a: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Grammar- 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Concrete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and </a:t>
            </a:r>
            <a:r>
              <a:rPr lang="en" sz="1600" dirty="0">
                <a:latin typeface="Calibri"/>
                <a:ea typeface="Comfortaa"/>
                <a:cs typeface="Comfortaa"/>
                <a:sym typeface="Comfortaa"/>
              </a:rPr>
              <a:t>abstract nouns</a:t>
            </a:r>
            <a:endParaRPr lang="en" sz="1600">
              <a:latin typeface="Calibri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buNone/>
            </a:pPr>
            <a:endParaRPr lang="en" sz="1050" b="1">
              <a:latin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867"/>
          </a:p>
        </p:txBody>
      </p:sp>
      <p:grpSp>
        <p:nvGrpSpPr>
          <p:cNvPr id="68" name="Google Shape;68;p13"/>
          <p:cNvGrpSpPr/>
          <p:nvPr/>
        </p:nvGrpSpPr>
        <p:grpSpPr>
          <a:xfrm>
            <a:off x="4141405" y="707175"/>
            <a:ext cx="3728217" cy="2827005"/>
            <a:chOff x="3230400" y="1568589"/>
            <a:chExt cx="2683200" cy="3086700"/>
          </a:xfrm>
        </p:grpSpPr>
        <p:sp>
          <p:nvSpPr>
            <p:cNvPr id="69" name="Google Shape;69;p13"/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1" name="Google Shape;71;p13"/>
          <p:cNvSpPr txBox="1">
            <a:spLocks noGrp="1"/>
          </p:cNvSpPr>
          <p:nvPr>
            <p:ph type="body" idx="4294967295"/>
          </p:nvPr>
        </p:nvSpPr>
        <p:spPr>
          <a:xfrm>
            <a:off x="428128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294967295"/>
          </p:nvPr>
        </p:nvSpPr>
        <p:spPr>
          <a:xfrm>
            <a:off x="4142502" y="1034619"/>
            <a:ext cx="3727165" cy="239438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  <a:sym typeface="Comfortaa"/>
              </a:rPr>
              <a:t>Topic 3 focuses on using known facts and properties of multiplication to learn the multiplication facts with factors of </a:t>
            </a:r>
            <a:endParaRPr lang="en-US" sz="1400"/>
          </a:p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  <a:sym typeface="Comfortaa"/>
              </a:rPr>
              <a:t>3, 3, 6, 7, and 8. Our main focus this week will be the distributive  property.</a:t>
            </a:r>
            <a:endParaRPr lang="en" sz="1400" dirty="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</a:rPr>
              <a:t>Topic 2 Patterns- Multiplication patterns for 0,1,2,5,9,and 1</a:t>
            </a:r>
          </a:p>
          <a:p>
            <a:pPr marL="0" indent="0">
              <a:buNone/>
            </a:pPr>
            <a:endParaRPr lang="en" sz="1400" b="1" dirty="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400" b="1" dirty="0">
                <a:latin typeface="Times New Roman"/>
                <a:ea typeface="Comfortaa"/>
                <a:cs typeface="Times New Roman"/>
              </a:rPr>
              <a:t>Homework is due on Friday!</a:t>
            </a: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333">
              <a:latin typeface="Comfortaa"/>
              <a:ea typeface="Comfortaa"/>
              <a:cs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021594" y="707175"/>
            <a:ext cx="3731343" cy="2827005"/>
            <a:chOff x="6022975" y="1568589"/>
            <a:chExt cx="2685450" cy="3086700"/>
          </a:xfrm>
        </p:grpSpPr>
        <p:sp>
          <p:nvSpPr>
            <p:cNvPr id="74" name="Google Shape;74;p13"/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6" name="Google Shape;76;p13"/>
          <p:cNvSpPr txBox="1">
            <a:spLocks noGrp="1"/>
          </p:cNvSpPr>
          <p:nvPr>
            <p:ph type="body" idx="4294967295"/>
          </p:nvPr>
        </p:nvSpPr>
        <p:spPr>
          <a:xfrm>
            <a:off x="8138693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294967295"/>
          </p:nvPr>
        </p:nvSpPr>
        <p:spPr>
          <a:xfrm>
            <a:off x="8018465" y="1024015"/>
            <a:ext cx="3466000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300" b="1" dirty="0">
                <a:latin typeface="Comfortaa"/>
                <a:ea typeface="Comfortaa"/>
                <a:cs typeface="Comfortaa"/>
                <a:sym typeface="Comfortaa"/>
              </a:rPr>
              <a:t>Sci: </a:t>
            </a:r>
            <a:r>
              <a:rPr lang="en" sz="1300" dirty="0">
                <a:ea typeface="Comfortaa"/>
                <a:sym typeface="Comfortaa"/>
              </a:rPr>
              <a:t>3.PS1.2: Differentiate between changes caused by heating or cooling</a:t>
            </a:r>
            <a:r>
              <a:rPr lang="en" sz="1300" dirty="0">
                <a:ea typeface="Comfortaa"/>
              </a:rPr>
              <a:t> that can be reversed </a:t>
            </a:r>
            <a:r>
              <a:rPr lang="en" sz="1300" dirty="0">
                <a:ea typeface="Comfortaa"/>
                <a:sym typeface="Comfortaa"/>
              </a:rPr>
              <a:t>and </a:t>
            </a:r>
            <a:r>
              <a:rPr lang="en" sz="1300" dirty="0"/>
              <a:t>that cannot.</a:t>
            </a:r>
            <a:endParaRPr lang="en" sz="1850" dirty="0"/>
          </a:p>
          <a:p>
            <a:pPr marL="0" lvl="0" indent="0" algn="l" rtl="0">
              <a:spcBef>
                <a:spcPts val="1067"/>
              </a:spcBef>
              <a:spcAft>
                <a:spcPts val="1067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latin typeface="Comfortaa"/>
                <a:ea typeface="Comfortaa"/>
                <a:cs typeface="Comfortaa"/>
                <a:sym typeface="Comfortaa"/>
              </a:rPr>
              <a:t>SS:  </a:t>
            </a:r>
            <a:r>
              <a:rPr lang="en" sz="1600" dirty="0">
                <a:latin typeface="Comfortaa"/>
                <a:ea typeface="Comfortaa"/>
                <a:cs typeface="Comfortaa"/>
                <a:sym typeface="Comfortaa"/>
              </a:rPr>
              <a:t>Analyze maps and globes using common terms.</a:t>
            </a:r>
            <a:endParaRPr sz="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72333" y="3747267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dirty="0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sz="2450" dirty="0">
              <a:latin typeface="Fredoka One"/>
              <a:ea typeface="Fredoka One"/>
              <a:cs typeface="Fredoka One"/>
              <a:sym typeface="Fredoka One"/>
            </a:endParaRPr>
          </a:p>
          <a:p>
            <a:pPr marL="380365" indent="-380365">
              <a:buAutoNum type="arabicPeriod"/>
            </a:pPr>
            <a:endParaRPr lang="en-US" sz="1600">
              <a:latin typeface="Fredoka One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 dirty="0">
                <a:latin typeface="Comfortaa"/>
                <a:ea typeface="Fredoka One"/>
                <a:cs typeface="Fredoka One"/>
              </a:rPr>
              <a:t> Parent/Teacher Conferences  Thursday 4-7pm</a:t>
            </a: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endParaRPr lang="en" sz="1200" dirty="0">
              <a:latin typeface="Comfortaa"/>
              <a:ea typeface="Fredoka One"/>
              <a:cs typeface="Fredoka One"/>
            </a:endParaRPr>
          </a:p>
          <a:p>
            <a:endParaRPr lang="en-US" sz="2489">
              <a:latin typeface="Fredoka One"/>
              <a:ea typeface="Fredoka One"/>
              <a:cs typeface="Fredok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922133" y="4232567"/>
            <a:ext cx="5830800" cy="24864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b="1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  <a:endParaRPr sz="2450" b="1">
              <a:latin typeface="Fredoka One"/>
              <a:ea typeface="Fredoka One"/>
              <a:cs typeface="Fredoka One"/>
              <a:sym typeface="Fredoka One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  <a:sym typeface="Comfortaa"/>
              </a:rPr>
              <a:t>Parent/Teacher Conferences will be on September 11 from 4-7pm as required. Please reach out to your child's teacher.</a:t>
            </a:r>
            <a:endParaRPr lang="en" sz="1450" b="1">
              <a:latin typeface="Comfortaa"/>
              <a:ea typeface="Comfortaa"/>
              <a:cs typeface="Comfortaa"/>
            </a:endParaRPr>
          </a:p>
          <a:p>
            <a:endParaRPr lang="en" sz="1450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Homework will be given on Monday &amp; is due on Friday.</a:t>
            </a: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Spelling Test every Friday </a:t>
            </a:r>
          </a:p>
          <a:p>
            <a:endParaRPr lang="en" sz="1467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Please check Wednesday folders, sign and return the following day!</a:t>
            </a:r>
          </a:p>
          <a:p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THANKS! – Ms. Smith, Mrs. Jones, and Mr. Colley</a:t>
            </a:r>
            <a:endParaRPr sz="1300" b="1">
              <a:latin typeface="Comfortaa"/>
              <a:ea typeface="Comfortaa"/>
              <a:cs typeface="Comfortaa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 t="42558" b="42905"/>
          <a:stretch/>
        </p:blipFill>
        <p:spPr>
          <a:xfrm rot="10800000" flipH="1">
            <a:off x="6459433" y="3577017"/>
            <a:ext cx="4756200" cy="61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751" y="5563279"/>
            <a:ext cx="4927567" cy="115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WEEK OF: SEPT. 8,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46</cp:revision>
  <dcterms:created xsi:type="dcterms:W3CDTF">2013-07-15T20:26:40Z</dcterms:created>
  <dcterms:modified xsi:type="dcterms:W3CDTF">2025-09-07T20:31:39Z</dcterms:modified>
</cp:coreProperties>
</file>